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4" r:id="rId6"/>
    <p:sldId id="326" r:id="rId7"/>
    <p:sldId id="296" r:id="rId8"/>
    <p:sldId id="330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32" r:id="rId19"/>
    <p:sldId id="308" r:id="rId20"/>
    <p:sldId id="309" r:id="rId21"/>
    <p:sldId id="311" r:id="rId22"/>
    <p:sldId id="333" r:id="rId23"/>
    <p:sldId id="313" r:id="rId24"/>
    <p:sldId id="316" r:id="rId25"/>
    <p:sldId id="336" r:id="rId26"/>
    <p:sldId id="315" r:id="rId27"/>
    <p:sldId id="317" r:id="rId28"/>
    <p:sldId id="318" r:id="rId29"/>
    <p:sldId id="319" r:id="rId30"/>
    <p:sldId id="320" r:id="rId31"/>
    <p:sldId id="321" r:id="rId32"/>
    <p:sldId id="322" r:id="rId33"/>
    <p:sldId id="323" r:id="rId34"/>
    <p:sldId id="32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ylan Neal" initials="DN" lastIdx="1" clrIdx="0">
    <p:extLst>
      <p:ext uri="{19B8F6BF-5375-455C-9EA6-DF929625EA0E}">
        <p15:presenceInfo xmlns:p15="http://schemas.microsoft.com/office/powerpoint/2012/main" userId="c7ad8c8cc8719d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3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Classifying Distracted Driving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Dylan C Neal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c5 = operating radio</a:t>
            </a:r>
          </a:p>
        </p:txBody>
      </p:sp>
      <p:pic>
        <p:nvPicPr>
          <p:cNvPr id="8" name="Content Placeholder 7" descr="c5 = operating radio">
            <a:extLst>
              <a:ext uri="{FF2B5EF4-FFF2-40B4-BE49-F238E27FC236}">
                <a16:creationId xmlns:a16="http://schemas.microsoft.com/office/drawing/2014/main" id="{FC4CD2A3-38ED-45AB-94DF-CB6071E864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36404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77705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c6 = drinking</a:t>
            </a:r>
          </a:p>
        </p:txBody>
      </p:sp>
      <p:pic>
        <p:nvPicPr>
          <p:cNvPr id="8" name="Content Placeholder 7" descr="c6 = drinking">
            <a:extLst>
              <a:ext uri="{FF2B5EF4-FFF2-40B4-BE49-F238E27FC236}">
                <a16:creationId xmlns:a16="http://schemas.microsoft.com/office/drawing/2014/main" id="{0E1F9516-0FA0-42A8-8E8E-F13C8C6195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15102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c7 = reaching behind</a:t>
            </a:r>
          </a:p>
        </p:txBody>
      </p:sp>
      <p:pic>
        <p:nvPicPr>
          <p:cNvPr id="8" name="Content Placeholder 7" descr="c7 = reaching behind">
            <a:extLst>
              <a:ext uri="{FF2B5EF4-FFF2-40B4-BE49-F238E27FC236}">
                <a16:creationId xmlns:a16="http://schemas.microsoft.com/office/drawing/2014/main" id="{8F6396AA-330A-4F0E-A877-2283D65BF2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63506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c8 = hair and makeup</a:t>
            </a:r>
          </a:p>
        </p:txBody>
      </p:sp>
      <p:pic>
        <p:nvPicPr>
          <p:cNvPr id="8" name="Content Placeholder 7" descr="c8 = hair and makeup">
            <a:extLst>
              <a:ext uri="{FF2B5EF4-FFF2-40B4-BE49-F238E27FC236}">
                <a16:creationId xmlns:a16="http://schemas.microsoft.com/office/drawing/2014/main" id="{DB2C9BE9-82E6-4409-96F7-F030575457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01772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c9 = talking to passenger</a:t>
            </a:r>
          </a:p>
        </p:txBody>
      </p:sp>
      <p:pic>
        <p:nvPicPr>
          <p:cNvPr id="8" name="Content Placeholder 7" descr="c9 = talking to passenger">
            <a:extLst>
              <a:ext uri="{FF2B5EF4-FFF2-40B4-BE49-F238E27FC236}">
                <a16:creationId xmlns:a16="http://schemas.microsoft.com/office/drawing/2014/main" id="{4A9E5812-49F4-48F3-9BE5-22FB3CEBCF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219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Puzzle">
            <a:extLst>
              <a:ext uri="{FF2B5EF4-FFF2-40B4-BE49-F238E27FC236}">
                <a16:creationId xmlns:a16="http://schemas.microsoft.com/office/drawing/2014/main" id="{8DFD626C-EF22-4820-B0CE-991C7692EE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8936" r="18936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1EBE9-841D-45A9-9558-9164981FF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6BFEC-B213-4FB4-B580-374C94721D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Subjects in test data are not present in training data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Training data are class imbalanced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Training data are subject imbalanced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98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52384-2830-43A5-AF6C-136468096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98A08-0380-474E-A64A-15CEF067F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01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27668-CD1D-4F76-8F1C-1AB9D5622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144AB-A0FE-4B43-9352-7687958B79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 Imbalance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6D8B2C48-B17E-48EA-A4EE-14E3C7CB9DB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533" y="1328394"/>
            <a:ext cx="6437667" cy="4523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3818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27668-CD1D-4F76-8F1C-1AB9D5622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144AB-A0FE-4B43-9352-7687958B79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Subject Imbalance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8C67E0-DD7B-44A8-957B-0BAC91D980D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533" y="1328394"/>
            <a:ext cx="6437667" cy="4523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96157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Building windows lined in a pattern">
            <a:extLst>
              <a:ext uri="{FF2B5EF4-FFF2-40B4-BE49-F238E27FC236}">
                <a16:creationId xmlns:a16="http://schemas.microsoft.com/office/drawing/2014/main" id="{26A7F1CC-ACD5-4071-B648-5EC5FE68A6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31579" r="6200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4FDB96-8D5F-49F2-927F-AF14F4661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Solution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1F7E-AE45-444F-9CD5-2B1ADC843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Under/oversample to standardize training data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Make each subject appear equal times in each class in training data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Random seed sampling function to allow option for repeated bootstrapping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85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812D0-18DA-4DDA-98B2-EB4383AB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76A0B-4AAC-4A65-9016-69390896B8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075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6CB80-4BD9-40CF-95DA-32D401A47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C2BA0-E8FA-4727-9158-1B61D0FF5C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Convolutional Neural Networks with </a:t>
            </a:r>
            <a:r>
              <a:rPr lang="en-US" dirty="0" err="1"/>
              <a:t>Keras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9D27-200C-48F5-9EC4-F4BECC58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Loading/Pre-Processing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2D47B-4F5A-414C-826D-0B8890ED50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ImageDataGenerator</a:t>
            </a:r>
            <a:r>
              <a:rPr lang="en-US" dirty="0"/>
              <a:t>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Pre-process images as they load in batches</a:t>
            </a:r>
            <a:br>
              <a:rPr lang="en-US" dirty="0"/>
            </a:b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51D4B7-B0E9-4954-BE0C-F78981010E4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384" y="2103438"/>
            <a:ext cx="3793557" cy="37480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155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9D27-200C-48F5-9EC4-F4BECC58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Loading/Pre-Processing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2D47B-4F5A-414C-826D-0B8890ED50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ImageDataGenerator</a:t>
            </a:r>
            <a:r>
              <a:rPr lang="en-US" dirty="0"/>
              <a:t>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Pre-process images as they load in batches</a:t>
            </a:r>
          </a:p>
          <a:p>
            <a:pPr lvl="1"/>
            <a:r>
              <a:rPr lang="en-US" dirty="0"/>
              <a:t>Example: </a:t>
            </a:r>
            <a:r>
              <a:rPr lang="en-US" dirty="0" err="1"/>
              <a:t>samplewise_center</a:t>
            </a:r>
            <a:r>
              <a:rPr lang="en-US" dirty="0"/>
              <a:t> = True</a:t>
            </a:r>
            <a:br>
              <a:rPr lang="en-US" dirty="0"/>
            </a:br>
            <a:endParaRPr lang="en-US" dirty="0"/>
          </a:p>
          <a:p>
            <a:r>
              <a:rPr lang="en-US" dirty="0"/>
              <a:t>Randomized training image processing improves training data utility</a:t>
            </a:r>
          </a:p>
          <a:p>
            <a:pPr lvl="1"/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C7B64F4-41B1-47BF-B17E-54D96B6ED5E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384" y="2103438"/>
            <a:ext cx="3793557" cy="37480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8614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9D27-200C-48F5-9EC4-F4BECC58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Loading/Pre-Processing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2D47B-4F5A-414C-826D-0B8890ED50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ImageDataGenerator</a:t>
            </a:r>
            <a:r>
              <a:rPr lang="en-US" dirty="0"/>
              <a:t>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Pre-process images as they load in batches</a:t>
            </a:r>
          </a:p>
          <a:p>
            <a:pPr lvl="1"/>
            <a:r>
              <a:rPr lang="en-US" dirty="0"/>
              <a:t>Example: </a:t>
            </a:r>
            <a:r>
              <a:rPr lang="en-US" dirty="0" err="1"/>
              <a:t>samplewise_center</a:t>
            </a:r>
            <a:r>
              <a:rPr lang="en-US" dirty="0"/>
              <a:t> = True</a:t>
            </a:r>
            <a:br>
              <a:rPr lang="en-US" dirty="0"/>
            </a:br>
            <a:endParaRPr lang="en-US" dirty="0"/>
          </a:p>
          <a:p>
            <a:r>
              <a:rPr lang="en-US" dirty="0"/>
              <a:t>Randomizing training image processing improves training data utility</a:t>
            </a:r>
          </a:p>
          <a:p>
            <a:pPr lvl="1"/>
            <a:r>
              <a:rPr lang="en-US" dirty="0"/>
              <a:t>Example: </a:t>
            </a:r>
            <a:r>
              <a:rPr lang="en-US" dirty="0" err="1"/>
              <a:t>rotation_range</a:t>
            </a:r>
            <a:r>
              <a:rPr lang="en-US" dirty="0"/>
              <a:t> = 40</a:t>
            </a:r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93DBD89-5E28-44A2-BF4B-A747DDCD865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384" y="2103438"/>
            <a:ext cx="3793557" cy="37480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1161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5C25E-FDD7-4DA8-ACE0-A62740F7C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Loading/Pre-Processing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F3CE2-5E72-490A-A56A-77806E0B3E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Training Data</a:t>
            </a:r>
          </a:p>
          <a:p>
            <a:pPr lvl="1"/>
            <a:r>
              <a:rPr lang="en-US" dirty="0" err="1"/>
              <a:t>Samplewise</a:t>
            </a:r>
            <a:r>
              <a:rPr lang="en-US" dirty="0"/>
              <a:t> center</a:t>
            </a:r>
          </a:p>
          <a:p>
            <a:pPr lvl="1"/>
            <a:r>
              <a:rPr lang="en-US" dirty="0"/>
              <a:t>Rescale pixel intensity between 0-1</a:t>
            </a:r>
          </a:p>
          <a:p>
            <a:pPr lvl="1"/>
            <a:r>
              <a:rPr lang="en-US" dirty="0"/>
              <a:t>Randomize several parameters:</a:t>
            </a:r>
          </a:p>
          <a:p>
            <a:pPr lvl="2"/>
            <a:r>
              <a:rPr lang="en-US" dirty="0"/>
              <a:t>Rotation</a:t>
            </a:r>
          </a:p>
          <a:p>
            <a:pPr lvl="2"/>
            <a:r>
              <a:rPr lang="en-US" dirty="0"/>
              <a:t>Width shift</a:t>
            </a:r>
          </a:p>
          <a:p>
            <a:pPr lvl="2"/>
            <a:r>
              <a:rPr lang="en-US" dirty="0"/>
              <a:t>Height shift</a:t>
            </a:r>
          </a:p>
          <a:p>
            <a:pPr lvl="2"/>
            <a:r>
              <a:rPr lang="en-US" dirty="0"/>
              <a:t>Channel shift</a:t>
            </a:r>
          </a:p>
          <a:p>
            <a:pPr lvl="2"/>
            <a:r>
              <a:rPr lang="en-US" dirty="0"/>
              <a:t>Shear</a:t>
            </a:r>
          </a:p>
          <a:p>
            <a:pPr lvl="2"/>
            <a:r>
              <a:rPr lang="en-US" dirty="0"/>
              <a:t>Zoom</a:t>
            </a:r>
          </a:p>
          <a:p>
            <a:pPr lvl="2"/>
            <a:r>
              <a:rPr lang="en-US" dirty="0"/>
              <a:t>Brightness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599127-4282-4888-A09E-CECEA4C40AF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Validation and Test Data</a:t>
            </a:r>
          </a:p>
          <a:p>
            <a:pPr lvl="1"/>
            <a:r>
              <a:rPr lang="en-US" dirty="0" err="1"/>
              <a:t>Samplewise</a:t>
            </a:r>
            <a:r>
              <a:rPr lang="en-US" dirty="0"/>
              <a:t> center</a:t>
            </a:r>
          </a:p>
          <a:p>
            <a:pPr lvl="1"/>
            <a:r>
              <a:rPr lang="en-US" dirty="0"/>
              <a:t>Rescale pixel intensity between 0-1</a:t>
            </a:r>
          </a:p>
        </p:txBody>
      </p:sp>
    </p:spTree>
    <p:extLst>
      <p:ext uri="{BB962C8B-B14F-4D97-AF65-F5344CB8AC3E}">
        <p14:creationId xmlns:p14="http://schemas.microsoft.com/office/powerpoint/2010/main" val="247488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ircular maze labyrinth">
            <a:extLst>
              <a:ext uri="{FF2B5EF4-FFF2-40B4-BE49-F238E27FC236}">
                <a16:creationId xmlns:a16="http://schemas.microsoft.com/office/drawing/2014/main" id="{8265474A-E709-4A8C-BFC2-19F021CF74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8936" r="18936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C016-11D8-44E3-BAEE-0075BA2EF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Validation Split and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49F24-223A-4A1B-BA17-7B5DD2210F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4 out of 26 training subjects isolated as validation data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During training, validation data frequently evaluated by neural network to prevent overfitting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Weights tied to best validation score saved to model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9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679C-13CB-4C0D-9839-AE94D4D1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Architecture – VGG16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1DAE0FD1-055C-4D09-AB98-47CEE4586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297" y="2103438"/>
            <a:ext cx="6531405" cy="38496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08441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Human brain nerve cells">
            <a:extLst>
              <a:ext uri="{FF2B5EF4-FFF2-40B4-BE49-F238E27FC236}">
                <a16:creationId xmlns:a16="http://schemas.microsoft.com/office/drawing/2014/main" id="{FDCB1A10-DFC3-4C28-B8FB-0C36EC6209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386" r="25703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92A9C-A64C-47F1-98C4-A311B4D1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DBDD4-304C-4E31-AB11-8C5D88A55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Pre-trained VGG16 on ImageNet data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Load model without final layer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Add last fully-connected layer with desired output (i.e. 10 classes with </a:t>
            </a:r>
            <a:r>
              <a:rPr lang="en-US" dirty="0" err="1"/>
              <a:t>softmax</a:t>
            </a:r>
            <a:r>
              <a:rPr lang="en-US" dirty="0"/>
              <a:t> activation function)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Train only the parameters for the final fully connected layer and output layer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Loss function: categorical cross entropy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6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DAAD7-A8C6-4ABA-854A-1A64C98F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Cross-Validation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F589F-5692-49DB-AC7E-76078A562D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model was trained from scratch 5 separate times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Each fold had a different 4 subjects isolated as validation data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Predictions from trained CV folds are averaged to generate ensembled model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683449F-4ED2-4A39-9D38-9247290492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11950" y="2290603"/>
            <a:ext cx="3362794" cy="22767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7033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4BA96-CA05-4B34-9F7D-F9E1DFA5B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B3179-0FD1-4BE3-915B-BDAF0DD71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9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Multiple interweaving highways with cars driving in different directions">
            <a:extLst>
              <a:ext uri="{FF2B5EF4-FFF2-40B4-BE49-F238E27FC236}">
                <a16:creationId xmlns:a16="http://schemas.microsoft.com/office/drawing/2014/main" id="{1867EE13-018E-485D-A46B-7457FDE784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1974" r="19535" b="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2CFFE9-6651-47F8-9597-E8578CFF5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CEABF-92CC-45C9-9741-2A5F854EC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2163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~8 people killed each day in USA due to distracted driving</a:t>
            </a:r>
            <a:r>
              <a:rPr lang="en-US" baseline="30000" dirty="0"/>
              <a:t>1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3 categories of distraction:</a:t>
            </a:r>
          </a:p>
          <a:p>
            <a:pPr lvl="1"/>
            <a:r>
              <a:rPr lang="en-US" dirty="0"/>
              <a:t>Visual (eyes off road)</a:t>
            </a:r>
          </a:p>
          <a:p>
            <a:pPr lvl="1"/>
            <a:r>
              <a:rPr lang="en-US" dirty="0"/>
              <a:t>Manual (hands off wheel)</a:t>
            </a:r>
          </a:p>
          <a:p>
            <a:pPr lvl="1"/>
            <a:r>
              <a:rPr lang="en-US" dirty="0"/>
              <a:t>Cognitive (mind off task)</a:t>
            </a:r>
            <a:br>
              <a:rPr lang="en-US" dirty="0"/>
            </a:br>
            <a:endParaRPr lang="en-US" dirty="0"/>
          </a:p>
          <a:p>
            <a:r>
              <a:rPr lang="en-US" dirty="0"/>
              <a:t>Can we better identify these driving behaviors with machine learning?</a:t>
            </a:r>
          </a:p>
          <a:p>
            <a:pPr lvl="1"/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baseline="30000" dirty="0"/>
          </a:p>
          <a:p>
            <a:pPr marL="0" indent="0">
              <a:lnSpc>
                <a:spcPct val="100000"/>
              </a:lnSpc>
              <a:buNone/>
            </a:pPr>
            <a:endParaRPr lang="en-US" baseline="30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121BF9-A909-4CC2-8DFA-EE9FCF9B898F}"/>
              </a:ext>
            </a:extLst>
          </p:cNvPr>
          <p:cNvSpPr txBox="1"/>
          <p:nvPr/>
        </p:nvSpPr>
        <p:spPr>
          <a:xfrm>
            <a:off x="7064082" y="6112654"/>
            <a:ext cx="4418781" cy="318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100" baseline="30000" dirty="0"/>
              <a:t>1 Centers for Disease Control and Prevention. 2020. “Distracted Driving.” Motor Vehicle Safety.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baseline="30000" dirty="0"/>
              <a:t>	https://www.cdc.gov/motorvehiclesafety/distracted_driving/.</a:t>
            </a:r>
            <a:endParaRPr lang="en-US" sz="1000" baseline="30000" dirty="0"/>
          </a:p>
        </p:txBody>
      </p:sp>
    </p:spTree>
    <p:extLst>
      <p:ext uri="{BB962C8B-B14F-4D97-AF65-F5344CB8AC3E}">
        <p14:creationId xmlns:p14="http://schemas.microsoft.com/office/powerpoint/2010/main" val="37685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3E7E-994F-482F-AB46-EE9A29F9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 – Labeled Subset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9E8B-163D-45FB-97F8-C2CF2EB7A4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Test data &gt; 700,000 images not labeled (Kaggle competition)</a:t>
            </a:r>
            <a:br>
              <a:rPr lang="en-US" dirty="0"/>
            </a:br>
            <a:endParaRPr lang="en-US" dirty="0"/>
          </a:p>
          <a:p>
            <a:r>
              <a:rPr lang="en-US" dirty="0"/>
              <a:t>Subset of 200 test images hand labeled for additional performance metrics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Cross Entropy Loss = 0.5768</a:t>
            </a:r>
          </a:p>
          <a:p>
            <a:endParaRPr lang="en-US" dirty="0"/>
          </a:p>
          <a:p>
            <a:r>
              <a:rPr lang="en-US" dirty="0"/>
              <a:t>Struggled the most to classify c9 (talking to passenger) and c0 (safe driving).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C4A072-229B-4C8F-A2EC-A936365462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103120"/>
            <a:ext cx="4664075" cy="26995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9757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4C876-23E4-43E8-B955-AD1A25802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 – Full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AC337-14EC-4C7C-9A04-8956BC185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rtl="0">
              <a:buNone/>
            </a:pPr>
            <a:r>
              <a:rPr lang="en-US" b="1" dirty="0"/>
              <a:t>Upon submitting the ensembled predictions to Kaggle the cross-entropy loss scores were as follows:</a:t>
            </a:r>
            <a:br>
              <a:rPr lang="en-US" b="1" dirty="0"/>
            </a:br>
            <a:endParaRPr lang="en-US" b="1" dirty="0"/>
          </a:p>
          <a:p>
            <a:pPr rtl="0"/>
            <a:r>
              <a:rPr lang="en-US" dirty="0"/>
              <a:t>Private Score = 0.74193 - Scoreboard position of 425 out of 1,439 (70th percentile)</a:t>
            </a:r>
            <a:br>
              <a:rPr lang="en-US" dirty="0"/>
            </a:br>
            <a:endParaRPr lang="en-US" dirty="0"/>
          </a:p>
          <a:p>
            <a:pPr rtl="0"/>
            <a:r>
              <a:rPr lang="en-US" dirty="0"/>
              <a:t>Public Score = 0.76031 - Scoreboard position of 437 out of </a:t>
            </a:r>
            <a:r>
              <a:rPr lang="en-US"/>
              <a:t>1,439 (69th </a:t>
            </a:r>
            <a:r>
              <a:rPr lang="en-US" dirty="0"/>
              <a:t>percentile)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66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47C6-B45E-4693-BF26-B0E2A7BB0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8A52E-76C1-43E1-ABCD-4781D47E0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c0 = safe driving</a:t>
            </a:r>
          </a:p>
        </p:txBody>
      </p:sp>
      <p:pic>
        <p:nvPicPr>
          <p:cNvPr id="6" name="Content Placeholder 5" descr="c0 = safe driving">
            <a:extLst>
              <a:ext uri="{FF2B5EF4-FFF2-40B4-BE49-F238E27FC236}">
                <a16:creationId xmlns:a16="http://schemas.microsoft.com/office/drawing/2014/main" id="{C893E025-A31E-43A2-B7F0-20F6A91BBF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8646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c1 = texting – right hand</a:t>
            </a:r>
          </a:p>
        </p:txBody>
      </p:sp>
      <p:pic>
        <p:nvPicPr>
          <p:cNvPr id="8" name="Content Placeholder 7" descr="c1 = texting - right hand">
            <a:extLst>
              <a:ext uri="{FF2B5EF4-FFF2-40B4-BE49-F238E27FC236}">
                <a16:creationId xmlns:a16="http://schemas.microsoft.com/office/drawing/2014/main" id="{6DDF1458-6F62-4DF5-800D-DC0D8968B7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0909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c2 = talking on phone – right hand</a:t>
            </a:r>
          </a:p>
        </p:txBody>
      </p:sp>
      <p:pic>
        <p:nvPicPr>
          <p:cNvPr id="8" name="Content Placeholder 7" descr="c2 = talking on phone - right hand">
            <a:extLst>
              <a:ext uri="{FF2B5EF4-FFF2-40B4-BE49-F238E27FC236}">
                <a16:creationId xmlns:a16="http://schemas.microsoft.com/office/drawing/2014/main" id="{D89E3F2D-0851-4497-969C-4AEB8A5EA6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8031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c3 = texting – left hand</a:t>
            </a:r>
          </a:p>
        </p:txBody>
      </p:sp>
      <p:pic>
        <p:nvPicPr>
          <p:cNvPr id="8" name="Content Placeholder 7" descr="c3 = texting - left hand">
            <a:extLst>
              <a:ext uri="{FF2B5EF4-FFF2-40B4-BE49-F238E27FC236}">
                <a16:creationId xmlns:a16="http://schemas.microsoft.com/office/drawing/2014/main" id="{1FEC55C2-113F-41DD-B1D4-FB1129E3BD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32871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795F-7A91-4809-8270-7DED48983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4420-C741-463E-B052-7AD32D31A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Farm Kaggle Competition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10 classes:</a:t>
            </a:r>
          </a:p>
          <a:p>
            <a:pPr lvl="1"/>
            <a:r>
              <a:rPr lang="en-US" dirty="0"/>
              <a:t>c4 = talking on phone – left hand</a:t>
            </a:r>
          </a:p>
        </p:txBody>
      </p:sp>
      <p:pic>
        <p:nvPicPr>
          <p:cNvPr id="16" name="Content Placeholder 15" descr="c4 - talking on phone - left hand">
            <a:extLst>
              <a:ext uri="{FF2B5EF4-FFF2-40B4-BE49-F238E27FC236}">
                <a16:creationId xmlns:a16="http://schemas.microsoft.com/office/drawing/2014/main" id="{1F5BC868-7666-486A-8915-036F17661B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228453"/>
            <a:ext cx="4664075" cy="3498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179793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665</Words>
  <Application>Microsoft Office PowerPoint</Application>
  <PresentationFormat>Widescreen</PresentationFormat>
  <Paragraphs>125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Avenir Next LT Pro</vt:lpstr>
      <vt:lpstr>Avenir Next LT Pro Light</vt:lpstr>
      <vt:lpstr>Garamond</vt:lpstr>
      <vt:lpstr>SavonVTI</vt:lpstr>
      <vt:lpstr>Classifying Distracted Driving</vt:lpstr>
      <vt:lpstr>Background</vt:lpstr>
      <vt:lpstr>Background</vt:lpstr>
      <vt:lpstr>Data</vt:lpstr>
      <vt:lpstr>Data</vt:lpstr>
      <vt:lpstr>Data</vt:lpstr>
      <vt:lpstr>Data</vt:lpstr>
      <vt:lpstr>Data</vt:lpstr>
      <vt:lpstr>Data</vt:lpstr>
      <vt:lpstr>Data</vt:lpstr>
      <vt:lpstr>Data</vt:lpstr>
      <vt:lpstr>Data</vt:lpstr>
      <vt:lpstr>Data</vt:lpstr>
      <vt:lpstr>Data</vt:lpstr>
      <vt:lpstr>Challenges</vt:lpstr>
      <vt:lpstr>Data prep</vt:lpstr>
      <vt:lpstr>EDA</vt:lpstr>
      <vt:lpstr>EDA</vt:lpstr>
      <vt:lpstr>Solution</vt:lpstr>
      <vt:lpstr>Modeling</vt:lpstr>
      <vt:lpstr>Loading/Pre-Processing Data</vt:lpstr>
      <vt:lpstr>Loading/Pre-Processing Data</vt:lpstr>
      <vt:lpstr>Loading/Pre-Processing Data</vt:lpstr>
      <vt:lpstr>Loading/Pre-Processing Data</vt:lpstr>
      <vt:lpstr>Validation Split and Training</vt:lpstr>
      <vt:lpstr>Model Architecture – VGG16</vt:lpstr>
      <vt:lpstr>Transfer Learning</vt:lpstr>
      <vt:lpstr>Cross-Validation Ensembling</vt:lpstr>
      <vt:lpstr>Final Metrics</vt:lpstr>
      <vt:lpstr>Test Data – Labeled Subset</vt:lpstr>
      <vt:lpstr>Test Data – Full Set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Distracted Driving</dc:title>
  <dc:creator>Dylan Neal</dc:creator>
  <cp:lastModifiedBy>Dylan Neal</cp:lastModifiedBy>
  <cp:revision>14</cp:revision>
  <dcterms:created xsi:type="dcterms:W3CDTF">2021-01-28T03:59:57Z</dcterms:created>
  <dcterms:modified xsi:type="dcterms:W3CDTF">2021-01-29T01:37:22Z</dcterms:modified>
</cp:coreProperties>
</file>

<file path=docProps/thumbnail.jpeg>
</file>